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14" r:id="rId2"/>
    <p:sldId id="548" r:id="rId3"/>
    <p:sldId id="549" r:id="rId4"/>
    <p:sldId id="553" r:id="rId5"/>
    <p:sldId id="550" r:id="rId6"/>
    <p:sldId id="540" r:id="rId7"/>
    <p:sldId id="554" r:id="rId8"/>
    <p:sldId id="527" r:id="rId9"/>
    <p:sldId id="530" r:id="rId10"/>
    <p:sldId id="531" r:id="rId11"/>
    <p:sldId id="532" r:id="rId12"/>
    <p:sldId id="533" r:id="rId13"/>
    <p:sldId id="534" r:id="rId14"/>
    <p:sldId id="539" r:id="rId15"/>
    <p:sldId id="551" r:id="rId16"/>
    <p:sldId id="552" r:id="rId17"/>
    <p:sldId id="382" r:id="rId18"/>
  </p:sldIdLst>
  <p:sldSz cx="9144000" cy="5143500" type="screen16x9"/>
  <p:notesSz cx="7023100" cy="9309100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6" userDrawn="1">
          <p15:clr>
            <a:srgbClr val="A4A3A4"/>
          </p15:clr>
        </p15:guide>
        <p15:guide id="2" pos="2136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FFFFCC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7" autoAdjust="0"/>
    <p:restoredTop sz="95192" autoAdjust="0"/>
  </p:normalViewPr>
  <p:slideViewPr>
    <p:cSldViewPr snapToGrid="0" snapToObjects="1">
      <p:cViewPr varScale="1">
        <p:scale>
          <a:sx n="85" d="100"/>
          <a:sy n="85" d="100"/>
        </p:scale>
        <p:origin x="76" y="1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856"/>
        <p:guide pos="2136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081C7200-A96B-4B80-9CD8-29D3EDB4FFA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7E80C785-AE1F-4F5C-9A35-2F07FD1F2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4FCC3DE-9FD8-4BAA-88B9-AF1599EEAB01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DC65DB1C-27B5-4BD8-AE15-AA1778E9B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97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B3959D3-F511-49B6-9E12-E6633609CA24}" type="slidenum">
              <a:rPr lang="en-US" altLang="en-US" smtClean="0">
                <a:latin typeface="Arial" charset="0"/>
              </a:rPr>
              <a:pPr eaLnBrk="1" hangingPunct="1"/>
              <a:t>8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54075" y="4228571"/>
            <a:ext cx="5029200" cy="39880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The purpose of this slide is to show the four styles, their relationship to each other and how style flexibility is related to all styles.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b="1" smtClean="0"/>
              <a:t>NEED TO KNOW </a:t>
            </a:r>
            <a:r>
              <a:rPr lang="en-US" altLang="en-US" smtClean="0"/>
              <a:t>- The whole concept of behavioral styles is based on the two axes; responsiveness and assertiveness. Discuss these with the participants pointing out the differences in the extremes of each.  Go over each of the four D,I,S, and C areas pointing out the strengths and weaknesses.  The weaknesses show up when an individual is overusing their strengths.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smtClean="0"/>
              <a:t>Stress here that no style is bad, and we should all be moving toward “Style Flexibility.”  Talk a little about how really good leaders recognize what they cannot do well by themselves, but recruit others with different styles to help them.  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b="1" smtClean="0"/>
              <a:t> PARTICIPATION</a:t>
            </a:r>
            <a:r>
              <a:rPr lang="en-US" altLang="en-US" smtClean="0"/>
              <a:t> - Ask several of the participants to share an example of someone they know who is “well-known” or successful, and how they surround themselves with good people to make them succeed.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b="1" smtClean="0"/>
              <a:t>EXAMPLE</a:t>
            </a:r>
            <a:r>
              <a:rPr lang="en-US" altLang="en-US" smtClean="0"/>
              <a:t> - We have had Presidents of the United States in all four styles.  You can be a leader regardless of your style, if you use style flexibility.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r>
              <a:rPr lang="en-US" altLang="en-US" b="1" smtClean="0"/>
              <a:t>HISTORICAL</a:t>
            </a:r>
            <a:r>
              <a:rPr lang="en-US" altLang="en-US" smtClean="0"/>
              <a:t> - Hippocrates noticed these styles in 400 BC.  He called them Blood, Black Bile, Yellow Bile, and Phlegm.</a:t>
            </a:r>
          </a:p>
          <a:p>
            <a:pPr>
              <a:spcBef>
                <a:spcPct val="0"/>
              </a:spcBef>
            </a:pPr>
            <a:endParaRPr lang="en-US" altLang="en-US" smtClean="0"/>
          </a:p>
          <a:p>
            <a:pPr>
              <a:spcBef>
                <a:spcPct val="0"/>
              </a:spcBef>
            </a:pPr>
            <a:endParaRPr lang="en-US" altLang="en-US" smtClean="0">
              <a:solidFill>
                <a:srgbClr val="9900CC"/>
              </a:solidFill>
            </a:endParaRPr>
          </a:p>
          <a:p>
            <a:endParaRPr lang="en-US" altLang="en-US" smtClean="0">
              <a:solidFill>
                <a:srgbClr val="9900CC"/>
              </a:solidFill>
            </a:endParaRP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096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9583" y="1597820"/>
            <a:ext cx="4488617" cy="1102519"/>
          </a:xfrm>
        </p:spPr>
        <p:txBody>
          <a:bodyPr>
            <a:normAutofit/>
          </a:bodyPr>
          <a:lstStyle>
            <a:lvl1pPr algn="r"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1" y="2914650"/>
            <a:ext cx="5333999" cy="1314450"/>
          </a:xfrm>
        </p:spPr>
        <p:txBody>
          <a:bodyPr>
            <a:normAutofit/>
          </a:bodyPr>
          <a:lstStyle>
            <a:lvl1pPr marL="0" indent="0" algn="r">
              <a:buNone/>
              <a:defRPr sz="21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883"/>
            <a:ext cx="8229600" cy="602817"/>
          </a:xfrm>
        </p:spPr>
        <p:txBody>
          <a:bodyPr>
            <a:normAutofit/>
          </a:bodyPr>
          <a:lstStyle>
            <a:lvl1pPr algn="ctr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954"/>
            <a:ext cx="8229600" cy="305767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" y="109935"/>
            <a:ext cx="3197842" cy="3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734"/>
            <a:ext cx="4038600" cy="311288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734"/>
            <a:ext cx="4038600" cy="311288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786883"/>
            <a:ext cx="8229600" cy="602817"/>
          </a:xfrm>
        </p:spPr>
        <p:txBody>
          <a:bodyPr>
            <a:normAutofit/>
          </a:bodyPr>
          <a:lstStyle>
            <a:lvl1pPr algn="ctr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168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5487"/>
            <a:ext cx="8229600" cy="857250"/>
          </a:xfrm>
        </p:spPr>
        <p:txBody>
          <a:bodyPr>
            <a:normAutofit/>
          </a:bodyPr>
          <a:lstStyle>
            <a:lvl1pPr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00227"/>
            <a:ext cx="3008313" cy="55266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05291"/>
            <a:ext cx="5111750" cy="3789332"/>
          </a:xfrm>
        </p:spPr>
        <p:txBody>
          <a:bodyPr/>
          <a:lstStyle>
            <a:lvl1pPr>
              <a:defRPr sz="2100" b="1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2887"/>
            <a:ext cx="3008313" cy="32417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6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97322"/>
            <a:ext cx="2573672" cy="425054"/>
          </a:xfrm>
        </p:spPr>
        <p:txBody>
          <a:bodyPr anchor="b">
            <a:noAutofit/>
          </a:bodyPr>
          <a:lstStyle>
            <a:lvl1pPr algn="l">
              <a:defRPr sz="13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897324"/>
            <a:ext cx="5486400" cy="363771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26033"/>
            <a:ext cx="2573672" cy="320900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2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90D1830-A005-477E-A2E0-B3A7B2D6141F}" type="datetimeFigureOut">
              <a:rPr lang="en-US" smtClean="0"/>
              <a:pPr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0758-D672-4630-B767-9F60CD5D2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latin typeface="Albertus Medium" panose="020E06020303040203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8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://brandguide.tamu.edu/downloads/logos/TAMU-logos-rgb/TAM-PrimaryMarkB-white/TAM-PrimaryMarkB-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401649"/>
            <a:ext cx="2686050" cy="1084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273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5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1039F-CB0C-E14D-A7EF-3BACE2CEF4EA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65A6-8BBF-864B-863C-9248948DD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6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  <p:sldLayoutId id="2147483660" r:id="rId7"/>
    <p:sldLayoutId id="2147483661" r:id="rId8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8" y="601696"/>
            <a:ext cx="8505696" cy="36480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000" dirty="0" smtClean="0"/>
              <a:t>CAREER PLANNING &amp; GROWTH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solidFill>
                  <a:srgbClr val="FFFFCC"/>
                </a:solidFill>
              </a:rPr>
              <a:t>Christian Engineering Leadership</a:t>
            </a:r>
            <a:r>
              <a:rPr lang="en-US" sz="2400" dirty="0">
                <a:solidFill>
                  <a:srgbClr val="FFFFCC"/>
                </a:solidFill>
              </a:rPr>
              <a:t/>
            </a:r>
            <a:br>
              <a:rPr lang="en-US" sz="2400" dirty="0">
                <a:solidFill>
                  <a:srgbClr val="FFFFCC"/>
                </a:solidFill>
              </a:rPr>
            </a:br>
            <a:r>
              <a:rPr lang="en-US" sz="2400" dirty="0" smtClean="0">
                <a:solidFill>
                  <a:srgbClr val="FFFFCC"/>
                </a:solidFill>
              </a:rPr>
              <a:t>Membership Development</a:t>
            </a:r>
            <a:r>
              <a:rPr lang="en-US" sz="2400" dirty="0">
                <a:solidFill>
                  <a:srgbClr val="FFFFCC"/>
                </a:solidFill>
              </a:rPr>
              <a:t/>
            </a:r>
            <a:br>
              <a:rPr lang="en-US" sz="2400" dirty="0">
                <a:solidFill>
                  <a:srgbClr val="FFFFCC"/>
                </a:solidFill>
              </a:rPr>
            </a:br>
            <a:r>
              <a:rPr lang="en-US" sz="2200" dirty="0" smtClean="0">
                <a:solidFill>
                  <a:srgbClr val="FFFFCC"/>
                </a:solidFill>
              </a:rPr>
              <a:t>February 1, 2021</a:t>
            </a:r>
            <a:br>
              <a:rPr lang="en-US" sz="2200" dirty="0" smtClean="0">
                <a:solidFill>
                  <a:srgbClr val="FFFFCC"/>
                </a:solidFill>
              </a:rPr>
            </a:br>
            <a:r>
              <a:rPr lang="en-US" sz="2200" dirty="0">
                <a:solidFill>
                  <a:srgbClr val="FFFFCC"/>
                </a:solidFill>
              </a:rPr>
              <a:t/>
            </a:r>
            <a:br>
              <a:rPr lang="en-US" sz="2200" dirty="0">
                <a:solidFill>
                  <a:srgbClr val="FFFFCC"/>
                </a:solidFill>
              </a:rPr>
            </a:b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Norm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Clark, Ph.D.</a:t>
            </a:r>
            <a:br>
              <a:rPr lang="en-US" sz="2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2000" dirty="0"/>
              <a:t>Instructional Associate Professor</a:t>
            </a:r>
            <a:br>
              <a:rPr lang="en-US" sz="2000" dirty="0"/>
            </a:br>
            <a:endParaRPr lang="en-US" sz="900" dirty="0">
              <a:solidFill>
                <a:srgbClr val="FFFFC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882" y="4312237"/>
            <a:ext cx="3982522" cy="47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ctrTitle"/>
          </p:nvPr>
        </p:nvSpPr>
        <p:spPr>
          <a:xfrm>
            <a:off x="1657350" y="1314450"/>
            <a:ext cx="5829300" cy="48458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/>
              <a:t>Can You Make a Farmer a Hunter?</a:t>
            </a:r>
          </a:p>
        </p:txBody>
      </p:sp>
      <p:sp>
        <p:nvSpPr>
          <p:cNvPr id="32771" name="Subtitle 4"/>
          <p:cNvSpPr>
            <a:spLocks noGrp="1"/>
          </p:cNvSpPr>
          <p:nvPr>
            <p:ph type="subTitle" idx="1"/>
          </p:nvPr>
        </p:nvSpPr>
        <p:spPr>
          <a:xfrm>
            <a:off x="2171700" y="2171700"/>
            <a:ext cx="4800600" cy="2286000"/>
          </a:xfrm>
        </p:spPr>
        <p:txBody>
          <a:bodyPr/>
          <a:lstStyle/>
          <a:p>
            <a:r>
              <a:rPr lang="en-US" altLang="en-US" i="1" smtClean="0"/>
              <a:t>“How to Hire and Develop Your Next Top Performer”</a:t>
            </a:r>
          </a:p>
          <a:p>
            <a:r>
              <a:rPr lang="en-US" altLang="en-US" sz="1800"/>
              <a:t>Greenberg, Weinstein &amp; Sweeney</a:t>
            </a:r>
          </a:p>
          <a:p>
            <a:endParaRPr lang="en-US" altLang="en-US" sz="1050"/>
          </a:p>
          <a:p>
            <a:r>
              <a:rPr lang="en-US" altLang="en-US" i="1" smtClean="0"/>
              <a:t>“Good to Great”</a:t>
            </a:r>
          </a:p>
          <a:p>
            <a:r>
              <a:rPr lang="en-US" altLang="en-US" sz="1800"/>
              <a:t>Jim Collins</a:t>
            </a:r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1760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kern="0" dirty="0">
                <a:latin typeface="Albertus Medium" panose="020E0602030304020304" pitchFamily="34" charset="0"/>
                <a:cs typeface="Arial"/>
              </a:rPr>
              <a:t>Competency Assessment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b="1" dirty="0">
              <a:solidFill>
                <a:srgbClr val="800000"/>
              </a:solidFill>
              <a:latin typeface="Albertus MT" panose="020E0602030304020304" pitchFamily="34" charset="0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rgbClr val="800000"/>
                </a:solidFill>
                <a:latin typeface="Albertus MT" panose="020E0602030304020304" pitchFamily="34" charset="0"/>
              </a:rPr>
              <a:t>Competency Assessments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800000"/>
                </a:solidFill>
                <a:latin typeface="Albertus MT" panose="020E0602030304020304" pitchFamily="34" charset="0"/>
              </a:rPr>
              <a:t>Competency</a:t>
            </a:r>
            <a:r>
              <a:rPr lang="en-US" sz="2100" dirty="0">
                <a:latin typeface="Albertus MT" panose="020E0602030304020304" pitchFamily="34" charset="0"/>
              </a:rPr>
              <a:t> - The ability to do something successfully or efficiently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solidFill>
                  <a:srgbClr val="800000"/>
                </a:solidFill>
                <a:latin typeface="Albertus MT" panose="020E0602030304020304" pitchFamily="34" charset="0"/>
              </a:rPr>
              <a:t>Success in one job function doesn’t guarantee success in a different role </a:t>
            </a:r>
            <a:r>
              <a:rPr lang="en-US" sz="2100" dirty="0">
                <a:latin typeface="Albertus MT" panose="020E0602030304020304" pitchFamily="34" charset="0"/>
              </a:rPr>
              <a:t>that requires different competencies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500" dirty="0">
              <a:latin typeface="Albertus MT" panose="020E06020303040203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>
              <a:latin typeface="Albertus MT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kern="0" dirty="0">
                <a:latin typeface="Albertus Medium" panose="020E0602030304020304" pitchFamily="34" charset="0"/>
                <a:cs typeface="Arial"/>
              </a:rPr>
              <a:t>Ways to Use Competencies to </a:t>
            </a:r>
            <a:br>
              <a:rPr lang="en-US" sz="2800" b="1" kern="0" dirty="0">
                <a:latin typeface="Albertus Medium" panose="020E0602030304020304" pitchFamily="34" charset="0"/>
                <a:cs typeface="Arial"/>
              </a:rPr>
            </a:br>
            <a:r>
              <a:rPr lang="en-US" sz="2800" b="1" kern="0" dirty="0">
                <a:latin typeface="Albertus Medium" panose="020E0602030304020304" pitchFamily="34" charset="0"/>
                <a:cs typeface="Arial"/>
              </a:rPr>
              <a:t>Drive Performance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sz="1800" dirty="0">
              <a:latin typeface="Albertus MT" panose="020E06020303040203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lbertus MT" panose="020E0602030304020304" pitchFamily="34" charset="0"/>
              </a:rPr>
              <a:t>Select </a:t>
            </a:r>
            <a:r>
              <a:rPr lang="en-US" dirty="0">
                <a:solidFill>
                  <a:srgbClr val="800000"/>
                </a:solidFill>
                <a:latin typeface="Albertus MT" panose="020E0602030304020304" pitchFamily="34" charset="0"/>
              </a:rPr>
              <a:t>5-10 competencies </a:t>
            </a:r>
            <a:r>
              <a:rPr lang="en-US" dirty="0">
                <a:latin typeface="Albertus MT" panose="020E0602030304020304" pitchFamily="34" charset="0"/>
              </a:rPr>
              <a:t>for </a:t>
            </a:r>
            <a:r>
              <a:rPr lang="en-US" u="sng" dirty="0">
                <a:latin typeface="Albertus MT" panose="020E0602030304020304" pitchFamily="34" charset="0"/>
              </a:rPr>
              <a:t>each job </a:t>
            </a:r>
            <a:r>
              <a:rPr lang="en-US" u="sng" dirty="0" smtClean="0">
                <a:latin typeface="Albertus MT" panose="020E0602030304020304" pitchFamily="34" charset="0"/>
              </a:rPr>
              <a:t>function/description</a:t>
            </a:r>
            <a:endParaRPr lang="en-US" u="sng" dirty="0">
              <a:latin typeface="Albertus MT" panose="020E06020303040203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lbertus MT" panose="020E0602030304020304" pitchFamily="34" charset="0"/>
              </a:rPr>
              <a:t>Develop </a:t>
            </a:r>
            <a:r>
              <a:rPr lang="en-US" dirty="0">
                <a:solidFill>
                  <a:srgbClr val="800000"/>
                </a:solidFill>
                <a:latin typeface="Albertus MT" panose="020E0602030304020304" pitchFamily="34" charset="0"/>
              </a:rPr>
              <a:t>assessment methods and metrics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lbertus MT" panose="020E0602030304020304" pitchFamily="34" charset="0"/>
              </a:rPr>
              <a:t>Use it to assess during </a:t>
            </a:r>
            <a:r>
              <a:rPr lang="en-US" dirty="0">
                <a:solidFill>
                  <a:srgbClr val="800000"/>
                </a:solidFill>
                <a:latin typeface="Albertus MT" panose="020E0602030304020304" pitchFamily="34" charset="0"/>
              </a:rPr>
              <a:t>Talent Acquisition</a:t>
            </a:r>
            <a:r>
              <a:rPr lang="en-US" dirty="0">
                <a:latin typeface="Albertus MT" panose="020E06020303040203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lbertus MT" panose="020E0602030304020304" pitchFamily="34" charset="0"/>
              </a:rPr>
              <a:t>Use to identify </a:t>
            </a:r>
            <a:r>
              <a:rPr lang="en-US" dirty="0">
                <a:solidFill>
                  <a:srgbClr val="800000"/>
                </a:solidFill>
                <a:latin typeface="Albertus MT" panose="020E0602030304020304" pitchFamily="34" charset="0"/>
              </a:rPr>
              <a:t>skill gaps </a:t>
            </a:r>
            <a:r>
              <a:rPr lang="en-US" dirty="0">
                <a:latin typeface="Albertus MT" panose="020E0602030304020304" pitchFamily="34" charset="0"/>
              </a:rPr>
              <a:t>in current workforce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lbertus MT" panose="020E0602030304020304" pitchFamily="34" charset="0"/>
              </a:rPr>
              <a:t>Develop </a:t>
            </a:r>
            <a:r>
              <a:rPr lang="en-US" dirty="0">
                <a:solidFill>
                  <a:srgbClr val="800000"/>
                </a:solidFill>
                <a:latin typeface="Albertus MT" panose="020E0602030304020304" pitchFamily="34" charset="0"/>
              </a:rPr>
              <a:t>targeted interventions </a:t>
            </a:r>
            <a:r>
              <a:rPr lang="en-US" dirty="0">
                <a:latin typeface="Albertus MT" panose="020E0602030304020304" pitchFamily="34" charset="0"/>
              </a:rPr>
              <a:t>to close skills gaps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500" dirty="0">
              <a:latin typeface="Albertus MT" panose="020E06020303040203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>
              <a:latin typeface="Albertus MT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3981"/>
            <a:ext cx="8229600" cy="602817"/>
          </a:xfrm>
        </p:spPr>
        <p:txBody>
          <a:bodyPr>
            <a:normAutofit/>
          </a:bodyPr>
          <a:lstStyle/>
          <a:p>
            <a:r>
              <a:rPr lang="en-US" sz="2800" b="1" kern="0" dirty="0" smtClean="0">
                <a:latin typeface="Albertus Medium" panose="020E0602030304020304" pitchFamily="34" charset="0"/>
                <a:cs typeface="Arial"/>
              </a:rPr>
              <a:t>Competencies</a:t>
            </a:r>
            <a:endParaRPr lang="en-US" sz="2800" b="1" kern="0" dirty="0">
              <a:latin typeface="Albertus Medium" panose="020E0602030304020304" pitchFamily="34" charset="0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9608" y="1100134"/>
            <a:ext cx="308610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Accountability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Analytical Thinking / Problem Solving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Building Trust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Change Management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Coaching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Communication &amp; Decision Making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Conflict Management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Continual Improvement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Continual Learning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Creativity 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Customer Focus/Service Motivation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Delegation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Developing Others and Team Building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Emotional Intelligence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Empowering Others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Entrepreneurship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Establishing Focus/Setting Direction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External Awareness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Facilitation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Financial Management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Flexibility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HSE Effectiveness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Human Resources Management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5709" y="1114435"/>
            <a:ext cx="3149542" cy="3917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Influencing Others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Initiative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Innovation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Interpersonal Skills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Listening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Personal Credibility/Meeting Ethical Standards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Managing Performance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Managing Risk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Negotiating/Influencing &amp; Political Skill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Organization Communication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Partnering / Networking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Project Management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Providing Direction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Providing Motivational Support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Resilience / Ability to Work Under Pressure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Results Driven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Service Motivation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Systems Thinking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Technical Credibility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Technology (IT) Use/Management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Understanding of Markets / Products/ Services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Valuing and Leveraging Diversity</a:t>
            </a:r>
          </a:p>
          <a:p>
            <a:pPr marL="214313" indent="-214313">
              <a:buFont typeface="Wingdings" panose="05000000000000000000" pitchFamily="2" charset="2"/>
              <a:buChar char="§"/>
              <a:defRPr/>
            </a:pPr>
            <a:r>
              <a:rPr lang="en-US" sz="1050" dirty="0">
                <a:solidFill>
                  <a:prstClr val="black"/>
                </a:solidFill>
                <a:latin typeface="Albertus MT" panose="020E0602030304020304" pitchFamily="34" charset="0"/>
              </a:rPr>
              <a:t>Vision/Strategic Thinking</a:t>
            </a:r>
          </a:p>
          <a:p>
            <a:pPr marL="214313" indent="-214313">
              <a:lnSpc>
                <a:spcPct val="70000"/>
              </a:lnSpc>
              <a:buFont typeface="Wingdings" panose="05000000000000000000" pitchFamily="2" charset="2"/>
              <a:buChar char="§"/>
              <a:defRPr/>
            </a:pPr>
            <a:endParaRPr lang="en-US" sz="1013" dirty="0">
              <a:solidFill>
                <a:prstClr val="black"/>
              </a:solidFill>
              <a:latin typeface="Albertus MT" panose="020E0602030304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070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Exercise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Job Description </a:t>
            </a:r>
            <a:r>
              <a:rPr lang="en-US" dirty="0" smtClean="0"/>
              <a:t>for Your Current Position</a:t>
            </a:r>
          </a:p>
          <a:p>
            <a:pPr marL="342900" lvl="1" indent="0">
              <a:buNone/>
            </a:pPr>
            <a:r>
              <a:rPr lang="en-US" i="1" dirty="0" smtClean="0"/>
              <a:t>(8-10 Bullet Points)</a:t>
            </a:r>
          </a:p>
          <a:p>
            <a:r>
              <a:rPr lang="en-US" dirty="0" smtClean="0"/>
              <a:t>Identify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Five Key Competencies </a:t>
            </a:r>
            <a:r>
              <a:rPr lang="en-US" dirty="0" smtClean="0"/>
              <a:t>necessary to do your job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5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Build More Than Your Resume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Competencies</a:t>
            </a:r>
            <a:r>
              <a:rPr lang="en-US" dirty="0" smtClean="0"/>
              <a:t>-Know what you have to be good at</a:t>
            </a:r>
          </a:p>
          <a:p>
            <a:pPr lvl="1"/>
            <a:r>
              <a:rPr lang="en-US" dirty="0" smtClean="0"/>
              <a:t>Where do you excel?</a:t>
            </a:r>
          </a:p>
          <a:p>
            <a:pPr lvl="1"/>
            <a:r>
              <a:rPr lang="en-US" dirty="0" smtClean="0"/>
              <a:t>What needs improvement?</a:t>
            </a:r>
          </a:p>
          <a:p>
            <a:r>
              <a:rPr lang="en-US" b="1" dirty="0" smtClean="0"/>
              <a:t>Relationships</a:t>
            </a:r>
            <a:r>
              <a:rPr lang="en-US" dirty="0" smtClean="0"/>
              <a:t>-It’s who you know</a:t>
            </a:r>
          </a:p>
          <a:p>
            <a:pPr lvl="1"/>
            <a:r>
              <a:rPr lang="en-US" dirty="0" smtClean="0"/>
              <a:t>Mentorships</a:t>
            </a:r>
          </a:p>
          <a:p>
            <a:pPr lvl="1"/>
            <a:r>
              <a:rPr lang="en-US" dirty="0" smtClean="0"/>
              <a:t>Internships</a:t>
            </a:r>
          </a:p>
          <a:p>
            <a:pPr lvl="1"/>
            <a:r>
              <a:rPr lang="en-US" dirty="0" smtClean="0"/>
              <a:t>Groups, teams, organizations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8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Action Plan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Considering what we have discussed… </a:t>
            </a:r>
          </a:p>
          <a:p>
            <a:endParaRPr lang="en-US" sz="1200" dirty="0" smtClean="0"/>
          </a:p>
          <a:p>
            <a:pPr marL="0" indent="0" algn="ctr">
              <a:buNone/>
            </a:pPr>
            <a:r>
              <a:rPr lang="en-US" sz="2800" b="1" dirty="0" smtClean="0"/>
              <a:t>What are you going to do?</a:t>
            </a:r>
          </a:p>
          <a:p>
            <a:pPr marL="0" indent="0" algn="ctr">
              <a:buNone/>
            </a:pPr>
            <a:endParaRPr lang="en-US" sz="1600" b="1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___________________________________________________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___________________________________________________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___________________________________________________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96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32" y="1054443"/>
            <a:ext cx="6172200" cy="257844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Questions? Comments….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Thank you!!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http://id.tamu.edu </a:t>
            </a:r>
          </a:p>
        </p:txBody>
      </p:sp>
    </p:spTree>
    <p:extLst>
      <p:ext uri="{BB962C8B-B14F-4D97-AF65-F5344CB8AC3E}">
        <p14:creationId xmlns:p14="http://schemas.microsoft.com/office/powerpoint/2010/main" val="130253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want to be when you grow up?</a:t>
            </a:r>
          </a:p>
          <a:p>
            <a:r>
              <a:rPr lang="en-US" dirty="0" smtClean="0"/>
              <a:t>Take Personal Responsibility</a:t>
            </a:r>
            <a:endParaRPr lang="en-US" dirty="0" smtClean="0"/>
          </a:p>
          <a:p>
            <a:r>
              <a:rPr lang="en-US" dirty="0" smtClean="0"/>
              <a:t>It’s Not All About Money</a:t>
            </a:r>
            <a:endParaRPr lang="en-US" dirty="0" smtClean="0"/>
          </a:p>
          <a:p>
            <a:r>
              <a:rPr lang="en-US" dirty="0" smtClean="0"/>
              <a:t>Assessment Tools</a:t>
            </a:r>
          </a:p>
          <a:p>
            <a:r>
              <a:rPr lang="en-US" dirty="0" smtClean="0"/>
              <a:t>Build more than your resume</a:t>
            </a:r>
            <a:endParaRPr lang="en-US" dirty="0" smtClean="0"/>
          </a:p>
          <a:p>
            <a:r>
              <a:rPr lang="en-US" dirty="0" smtClean="0"/>
              <a:t>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883"/>
            <a:ext cx="8229600" cy="129194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You Want To Be When You Grow Up?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5467"/>
            <a:ext cx="8229600" cy="305767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08254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Take Personal Responsibility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“If you don’t know where you are going, how are you going to know when you get there?”</a:t>
            </a:r>
          </a:p>
          <a:p>
            <a:r>
              <a:rPr lang="en-US" dirty="0" smtClean="0"/>
              <a:t>Have a goal</a:t>
            </a:r>
          </a:p>
          <a:p>
            <a:r>
              <a:rPr lang="en-US" dirty="0" smtClean="0"/>
              <a:t>Have a strategy for achieving your goal</a:t>
            </a:r>
          </a:p>
          <a:p>
            <a:r>
              <a:rPr lang="en-US" dirty="0" smtClean="0"/>
              <a:t>Commit</a:t>
            </a:r>
          </a:p>
          <a:p>
            <a:r>
              <a:rPr lang="en-US" dirty="0" smtClean="0"/>
              <a:t>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0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It’s </a:t>
            </a:r>
            <a:r>
              <a:rPr lang="en-US" sz="3600" u="sng" dirty="0" smtClean="0"/>
              <a:t>NOT ALL </a:t>
            </a:r>
            <a:r>
              <a:rPr lang="en-US" sz="3600" dirty="0" smtClean="0"/>
              <a:t>About Money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Passion</a:t>
            </a:r>
          </a:p>
          <a:p>
            <a:r>
              <a:rPr lang="en-US" dirty="0" smtClean="0"/>
              <a:t>Behavior-What are you a good fit for?</a:t>
            </a:r>
          </a:p>
          <a:p>
            <a:r>
              <a:rPr lang="en-US" dirty="0" smtClean="0"/>
              <a:t>Competencies-What are you really good 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4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ctrTitle"/>
          </p:nvPr>
        </p:nvSpPr>
        <p:spPr>
          <a:xfrm>
            <a:off x="1657350" y="2122885"/>
            <a:ext cx="5829300" cy="57745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300" dirty="0" smtClean="0">
                <a:ea typeface="ＭＳ Ｐゴシック" panose="020B0600070205080204" pitchFamily="34" charset="-128"/>
              </a:rPr>
              <a:t>Assessment Tools</a:t>
            </a:r>
            <a:endParaRPr lang="en-US" altLang="en-US" sz="3300" dirty="0">
              <a:ea typeface="ＭＳ Ｐゴシック" panose="020B0600070205080204" pitchFamily="34" charset="-128"/>
            </a:endParaRPr>
          </a:p>
        </p:txBody>
      </p:sp>
      <p:sp>
        <p:nvSpPr>
          <p:cNvPr id="3277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8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107414" y="707237"/>
            <a:ext cx="4572000" cy="900113"/>
          </a:xfrm>
        </p:spPr>
        <p:txBody>
          <a:bodyPr>
            <a:normAutofit fontScale="90000"/>
          </a:bodyPr>
          <a:lstStyle/>
          <a:p>
            <a:r>
              <a:rPr lang="en-US" altLang="en-US" sz="2700" dirty="0"/>
              <a:t>Behavioral Assessment</a:t>
            </a:r>
            <a:br>
              <a:rPr lang="en-US" altLang="en-US" sz="2700" dirty="0"/>
            </a:br>
            <a:endParaRPr lang="en-US" altLang="en-US" sz="27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Dominant</a:t>
            </a:r>
          </a:p>
          <a:p>
            <a:r>
              <a:rPr lang="en-US" altLang="en-US" dirty="0" smtClean="0"/>
              <a:t>Influence</a:t>
            </a:r>
          </a:p>
          <a:p>
            <a:r>
              <a:rPr lang="en-US" altLang="en-US" dirty="0" smtClean="0"/>
              <a:t>Steadiness</a:t>
            </a:r>
          </a:p>
          <a:p>
            <a:r>
              <a:rPr lang="en-US" altLang="en-US" dirty="0" smtClean="0"/>
              <a:t>Compliance</a:t>
            </a:r>
          </a:p>
          <a:p>
            <a:endParaRPr lang="en-US" altLang="en-US" dirty="0" smtClean="0"/>
          </a:p>
          <a:p>
            <a:pPr algn="ctr">
              <a:buFontTx/>
              <a:buNone/>
            </a:pPr>
            <a:r>
              <a:rPr lang="en-US" altLang="en-US" dirty="0" smtClean="0">
                <a:solidFill>
                  <a:srgbClr val="590000"/>
                </a:solidFill>
              </a:rPr>
              <a:t>DISC </a:t>
            </a:r>
            <a:r>
              <a:rPr lang="en-US" altLang="en-US" dirty="0" smtClean="0">
                <a:solidFill>
                  <a:srgbClr val="590000"/>
                </a:solidFill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312279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ext Box 2"/>
          <p:cNvSpPr txBox="1">
            <a:spLocks noChangeArrowheads="1"/>
          </p:cNvSpPr>
          <p:nvPr/>
        </p:nvSpPr>
        <p:spPr bwMode="auto">
          <a:xfrm rot="16200000">
            <a:off x="-1193006" y="2246799"/>
            <a:ext cx="5144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C00000"/>
                </a:solidFill>
              </a:rPr>
              <a:t>Behavioral Styles</a:t>
            </a:r>
          </a:p>
        </p:txBody>
      </p:sp>
      <p:sp>
        <p:nvSpPr>
          <p:cNvPr id="2052" name="Text Box 24"/>
          <p:cNvSpPr txBox="1">
            <a:spLocks noChangeArrowheads="1"/>
          </p:cNvSpPr>
          <p:nvPr/>
        </p:nvSpPr>
        <p:spPr bwMode="auto">
          <a:xfrm rot="16200000">
            <a:off x="2825341" y="264320"/>
            <a:ext cx="34054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013"/>
          </a:p>
        </p:txBody>
      </p:sp>
      <p:grpSp>
        <p:nvGrpSpPr>
          <p:cNvPr id="2053" name="Group 45"/>
          <p:cNvGrpSpPr>
            <a:grpSpLocks/>
          </p:cNvGrpSpPr>
          <p:nvPr/>
        </p:nvGrpSpPr>
        <p:grpSpPr bwMode="auto">
          <a:xfrm>
            <a:off x="2455069" y="183357"/>
            <a:ext cx="5203031" cy="4788694"/>
            <a:chOff x="430" y="266"/>
            <a:chExt cx="4370" cy="4022"/>
          </a:xfrm>
        </p:grpSpPr>
        <p:graphicFrame>
          <p:nvGraphicFramePr>
            <p:cNvPr id="2050" name="Rectangle 2"/>
            <p:cNvGraphicFramePr>
              <a:graphicFrameLocks/>
            </p:cNvGraphicFramePr>
            <p:nvPr/>
          </p:nvGraphicFramePr>
          <p:xfrm>
            <a:off x="960" y="880"/>
            <a:ext cx="3840" cy="2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Picture" r:id="rId4" imgW="0" imgH="0" progId="Word.Picture.8">
                    <p:embed/>
                  </p:oleObj>
                </mc:Choice>
                <mc:Fallback>
                  <p:oleObj name="Picture" r:id="rId4" imgW="0" imgH="0" progId="Word.Picture.8">
                    <p:embed/>
                    <p:pic>
                      <p:nvPicPr>
                        <p:cNvPr id="2050" name="Rectangle 2"/>
                        <p:cNvPicPr preferRelativeResize="0">
                          <a:picLocks noChangeArrowheads="1"/>
                        </p:cNvPicPr>
                        <p:nvPr/>
                      </p:nvPicPr>
                      <p:blipFill>
                        <a:blip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880"/>
                          <a:ext cx="3840" cy="2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6" name="Rectangle 47"/>
            <p:cNvSpPr>
              <a:spLocks noChangeArrowheads="1"/>
            </p:cNvSpPr>
            <p:nvPr/>
          </p:nvSpPr>
          <p:spPr bwMode="auto">
            <a:xfrm>
              <a:off x="783" y="288"/>
              <a:ext cx="1324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 sz="1013"/>
            </a:p>
          </p:txBody>
        </p:sp>
        <p:sp>
          <p:nvSpPr>
            <p:cNvPr id="2057" name="Text Box 48"/>
            <p:cNvSpPr txBox="1">
              <a:spLocks noChangeArrowheads="1"/>
            </p:cNvSpPr>
            <p:nvPr/>
          </p:nvSpPr>
          <p:spPr bwMode="auto">
            <a:xfrm>
              <a:off x="783" y="286"/>
              <a:ext cx="1324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900" b="1"/>
                <a:t>DOMINANCE</a:t>
              </a:r>
            </a:p>
            <a:p>
              <a:r>
                <a:rPr lang="en-US" altLang="en-US" sz="825" b="1"/>
                <a:t>+  High ego strength</a:t>
              </a:r>
            </a:p>
            <a:p>
              <a:r>
                <a:rPr lang="en-US" altLang="en-US" sz="825" b="1"/>
                <a:t>+  Strong-willed</a:t>
              </a:r>
            </a:p>
            <a:p>
              <a:r>
                <a:rPr lang="en-US" altLang="en-US" sz="825" b="1"/>
                <a:t>+  Decisive</a:t>
              </a:r>
            </a:p>
            <a:p>
              <a:r>
                <a:rPr lang="en-US" altLang="en-US" sz="825" b="1"/>
                <a:t>+  Efficient</a:t>
              </a:r>
            </a:p>
            <a:p>
              <a:r>
                <a:rPr lang="en-US" altLang="en-US" sz="825" b="1"/>
                <a:t>+  Desires change</a:t>
              </a:r>
            </a:p>
            <a:p>
              <a:r>
                <a:rPr lang="en-US" altLang="en-US" sz="825" b="1"/>
                <a:t>+  Competitive</a:t>
              </a:r>
            </a:p>
            <a:p>
              <a:r>
                <a:rPr lang="en-US" altLang="en-US" sz="825" b="1"/>
                <a:t>+  Independent</a:t>
              </a:r>
            </a:p>
            <a:p>
              <a:r>
                <a:rPr lang="en-US" altLang="en-US" sz="825" b="1"/>
                <a:t>+  Practical</a:t>
              </a:r>
            </a:p>
            <a:p>
              <a:endParaRPr lang="en-US" altLang="en-US" sz="825"/>
            </a:p>
          </p:txBody>
        </p:sp>
        <p:sp>
          <p:nvSpPr>
            <p:cNvPr id="2058" name="Text Box 49"/>
            <p:cNvSpPr txBox="1">
              <a:spLocks noChangeArrowheads="1"/>
            </p:cNvSpPr>
            <p:nvPr/>
          </p:nvSpPr>
          <p:spPr bwMode="auto">
            <a:xfrm>
              <a:off x="822" y="1238"/>
              <a:ext cx="2034" cy="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750" b="1" dirty="0"/>
                <a:t>                      Pushy</a:t>
              </a:r>
            </a:p>
            <a:p>
              <a:r>
                <a:rPr lang="en-US" altLang="en-US" sz="750" b="1" dirty="0"/>
                <a:t>                          Impatient</a:t>
              </a:r>
            </a:p>
            <a:p>
              <a:r>
                <a:rPr lang="en-US" altLang="en-US" sz="750" b="1" dirty="0"/>
                <a:t>                              Domineering</a:t>
              </a:r>
            </a:p>
            <a:p>
              <a:endParaRPr lang="en-US" altLang="en-US" sz="750" b="1" dirty="0"/>
            </a:p>
            <a:p>
              <a:r>
                <a:rPr lang="en-US" altLang="en-US" sz="750" b="1" dirty="0"/>
                <a:t> </a:t>
              </a:r>
            </a:p>
            <a:p>
              <a:r>
                <a:rPr lang="en-US" altLang="en-US" sz="750" b="1" dirty="0"/>
                <a:t>                                                   Attacks</a:t>
              </a:r>
            </a:p>
            <a:p>
              <a:r>
                <a:rPr lang="en-US" altLang="en-US" sz="750" b="1" dirty="0"/>
                <a:t>                                                               </a:t>
              </a:r>
            </a:p>
            <a:p>
              <a:r>
                <a:rPr lang="en-US" altLang="en-US" sz="750" b="1" dirty="0"/>
                <a:t>                                                                         </a:t>
              </a:r>
            </a:p>
          </p:txBody>
        </p:sp>
        <p:sp>
          <p:nvSpPr>
            <p:cNvPr id="2059" name="Line 50"/>
            <p:cNvSpPr>
              <a:spLocks noChangeShapeType="1"/>
            </p:cNvSpPr>
            <p:nvPr/>
          </p:nvSpPr>
          <p:spPr bwMode="auto">
            <a:xfrm>
              <a:off x="783" y="288"/>
              <a:ext cx="13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0" name="Line 51"/>
            <p:cNvSpPr>
              <a:spLocks noChangeShapeType="1"/>
            </p:cNvSpPr>
            <p:nvPr/>
          </p:nvSpPr>
          <p:spPr bwMode="auto">
            <a:xfrm>
              <a:off x="2107" y="288"/>
              <a:ext cx="0" cy="9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1" name="Line 52"/>
            <p:cNvSpPr>
              <a:spLocks noChangeShapeType="1"/>
            </p:cNvSpPr>
            <p:nvPr/>
          </p:nvSpPr>
          <p:spPr bwMode="auto">
            <a:xfrm flipH="1">
              <a:off x="783" y="1268"/>
              <a:ext cx="13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2" name="Line 53"/>
            <p:cNvSpPr>
              <a:spLocks noChangeShapeType="1"/>
            </p:cNvSpPr>
            <p:nvPr/>
          </p:nvSpPr>
          <p:spPr bwMode="auto">
            <a:xfrm>
              <a:off x="783" y="288"/>
              <a:ext cx="0" cy="9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3" name="Line 54"/>
            <p:cNvSpPr>
              <a:spLocks noChangeShapeType="1"/>
            </p:cNvSpPr>
            <p:nvPr/>
          </p:nvSpPr>
          <p:spPr bwMode="auto">
            <a:xfrm>
              <a:off x="2107" y="288"/>
              <a:ext cx="576" cy="1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4" name="Line 55"/>
            <p:cNvSpPr>
              <a:spLocks noChangeShapeType="1"/>
            </p:cNvSpPr>
            <p:nvPr/>
          </p:nvSpPr>
          <p:spPr bwMode="auto">
            <a:xfrm>
              <a:off x="2107" y="1268"/>
              <a:ext cx="576" cy="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5" name="Line 56"/>
            <p:cNvSpPr>
              <a:spLocks noChangeShapeType="1"/>
            </p:cNvSpPr>
            <p:nvPr/>
          </p:nvSpPr>
          <p:spPr bwMode="auto">
            <a:xfrm>
              <a:off x="783" y="1268"/>
              <a:ext cx="1555" cy="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6" name="Line 57"/>
            <p:cNvSpPr>
              <a:spLocks noChangeShapeType="1"/>
            </p:cNvSpPr>
            <p:nvPr/>
          </p:nvSpPr>
          <p:spPr bwMode="auto">
            <a:xfrm>
              <a:off x="2338" y="1843"/>
              <a:ext cx="34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7" name="Line 58"/>
            <p:cNvSpPr>
              <a:spLocks noChangeShapeType="1"/>
            </p:cNvSpPr>
            <p:nvPr/>
          </p:nvSpPr>
          <p:spPr bwMode="auto">
            <a:xfrm flipV="1">
              <a:off x="2683" y="1613"/>
              <a:ext cx="0" cy="2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68" name="Rectangle 59"/>
            <p:cNvSpPr>
              <a:spLocks noChangeArrowheads="1"/>
            </p:cNvSpPr>
            <p:nvPr/>
          </p:nvSpPr>
          <p:spPr bwMode="auto">
            <a:xfrm>
              <a:off x="3317" y="288"/>
              <a:ext cx="1325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 sz="1013"/>
            </a:p>
          </p:txBody>
        </p:sp>
        <p:sp>
          <p:nvSpPr>
            <p:cNvPr id="2069" name="Text Box 60"/>
            <p:cNvSpPr txBox="1">
              <a:spLocks noChangeArrowheads="1"/>
            </p:cNvSpPr>
            <p:nvPr/>
          </p:nvSpPr>
          <p:spPr bwMode="auto">
            <a:xfrm>
              <a:off x="3318" y="266"/>
              <a:ext cx="1332" cy="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900" b="1"/>
                <a:t>INFLUENCE</a:t>
              </a:r>
            </a:p>
            <a:p>
              <a:r>
                <a:rPr lang="en-US" altLang="en-US" sz="825" b="1"/>
                <a:t>+  Emotional</a:t>
              </a:r>
            </a:p>
            <a:p>
              <a:r>
                <a:rPr lang="en-US" altLang="en-US" sz="825" b="1"/>
                <a:t>+  Enthusiastic</a:t>
              </a:r>
            </a:p>
            <a:p>
              <a:r>
                <a:rPr lang="en-US" altLang="en-US" sz="825" b="1"/>
                <a:t>+  Optimistic</a:t>
              </a:r>
            </a:p>
            <a:p>
              <a:r>
                <a:rPr lang="en-US" altLang="en-US" sz="825" b="1"/>
                <a:t>+  Persuasive</a:t>
              </a:r>
            </a:p>
            <a:p>
              <a:r>
                <a:rPr lang="en-US" altLang="en-US" sz="825" b="1"/>
                <a:t>+  Animated</a:t>
              </a:r>
            </a:p>
            <a:p>
              <a:r>
                <a:rPr lang="en-US" altLang="en-US" sz="825" b="1"/>
                <a:t>+  Talkative</a:t>
              </a:r>
            </a:p>
            <a:p>
              <a:r>
                <a:rPr lang="en-US" altLang="en-US" sz="825" b="1"/>
                <a:t>+  People oriented</a:t>
              </a:r>
            </a:p>
            <a:p>
              <a:r>
                <a:rPr lang="en-US" altLang="en-US" sz="825" b="1"/>
                <a:t>+  Stimulating</a:t>
              </a:r>
            </a:p>
          </p:txBody>
        </p:sp>
        <p:sp>
          <p:nvSpPr>
            <p:cNvPr id="2070" name="Text Box 61"/>
            <p:cNvSpPr txBox="1">
              <a:spLocks noChangeArrowheads="1"/>
            </p:cNvSpPr>
            <p:nvPr/>
          </p:nvSpPr>
          <p:spPr bwMode="auto">
            <a:xfrm>
              <a:off x="2784" y="1033"/>
              <a:ext cx="1736" cy="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endParaRPr lang="en-US" altLang="en-US" sz="900"/>
            </a:p>
            <a:p>
              <a:endParaRPr lang="en-US" altLang="en-US" sz="750" b="1"/>
            </a:p>
            <a:p>
              <a:r>
                <a:rPr lang="en-US" altLang="en-US" sz="750" b="1"/>
                <a:t>                             Disorganized</a:t>
              </a:r>
            </a:p>
            <a:p>
              <a:r>
                <a:rPr lang="en-US" altLang="en-US" sz="750" b="1"/>
                <a:t>                        Undisciplined</a:t>
              </a:r>
            </a:p>
            <a:p>
              <a:r>
                <a:rPr lang="en-US" altLang="en-US" sz="750" b="1"/>
                <a:t>                  Manipulative</a:t>
              </a:r>
            </a:p>
            <a:p>
              <a:r>
                <a:rPr lang="en-US" altLang="en-US" sz="750" b="1"/>
                <a:t>            Excitable</a:t>
              </a:r>
            </a:p>
            <a:p>
              <a:r>
                <a:rPr lang="en-US" altLang="en-US" sz="750" b="1"/>
                <a:t>      Reactive</a:t>
              </a:r>
            </a:p>
            <a:p>
              <a:r>
                <a:rPr lang="en-US" altLang="en-US" sz="750" b="1"/>
                <a:t>Vain</a:t>
              </a:r>
            </a:p>
          </p:txBody>
        </p:sp>
        <p:sp>
          <p:nvSpPr>
            <p:cNvPr id="2071" name="Line 62"/>
            <p:cNvSpPr>
              <a:spLocks noChangeShapeType="1"/>
            </p:cNvSpPr>
            <p:nvPr/>
          </p:nvSpPr>
          <p:spPr bwMode="auto">
            <a:xfrm>
              <a:off x="3317" y="288"/>
              <a:ext cx="1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2" name="Line 63"/>
            <p:cNvSpPr>
              <a:spLocks noChangeShapeType="1"/>
            </p:cNvSpPr>
            <p:nvPr/>
          </p:nvSpPr>
          <p:spPr bwMode="auto">
            <a:xfrm>
              <a:off x="4642" y="288"/>
              <a:ext cx="0" cy="9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3" name="Line 64"/>
            <p:cNvSpPr>
              <a:spLocks noChangeShapeType="1"/>
            </p:cNvSpPr>
            <p:nvPr/>
          </p:nvSpPr>
          <p:spPr bwMode="auto">
            <a:xfrm flipH="1">
              <a:off x="3312" y="1264"/>
              <a:ext cx="13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4" name="Line 65"/>
            <p:cNvSpPr>
              <a:spLocks noChangeShapeType="1"/>
            </p:cNvSpPr>
            <p:nvPr/>
          </p:nvSpPr>
          <p:spPr bwMode="auto">
            <a:xfrm>
              <a:off x="3317" y="288"/>
              <a:ext cx="0" cy="9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5" name="Line 66"/>
            <p:cNvSpPr>
              <a:spLocks noChangeShapeType="1"/>
            </p:cNvSpPr>
            <p:nvPr/>
          </p:nvSpPr>
          <p:spPr bwMode="auto">
            <a:xfrm flipH="1">
              <a:off x="2736" y="304"/>
              <a:ext cx="576" cy="13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6" name="Line 67"/>
            <p:cNvSpPr>
              <a:spLocks noChangeShapeType="1"/>
            </p:cNvSpPr>
            <p:nvPr/>
          </p:nvSpPr>
          <p:spPr bwMode="auto">
            <a:xfrm flipH="1">
              <a:off x="2741" y="1268"/>
              <a:ext cx="576" cy="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7" name="Line 68"/>
            <p:cNvSpPr>
              <a:spLocks noChangeShapeType="1"/>
            </p:cNvSpPr>
            <p:nvPr/>
          </p:nvSpPr>
          <p:spPr bwMode="auto">
            <a:xfrm flipH="1">
              <a:off x="3086" y="1268"/>
              <a:ext cx="1556" cy="5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8" name="Line 69"/>
            <p:cNvSpPr>
              <a:spLocks noChangeShapeType="1"/>
            </p:cNvSpPr>
            <p:nvPr/>
          </p:nvSpPr>
          <p:spPr bwMode="auto">
            <a:xfrm flipV="1">
              <a:off x="2741" y="1613"/>
              <a:ext cx="0" cy="2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79" name="Line 70"/>
            <p:cNvSpPr>
              <a:spLocks noChangeShapeType="1"/>
            </p:cNvSpPr>
            <p:nvPr/>
          </p:nvSpPr>
          <p:spPr bwMode="auto">
            <a:xfrm>
              <a:off x="2741" y="1843"/>
              <a:ext cx="34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grpSp>
          <p:nvGrpSpPr>
            <p:cNvPr id="2080" name="Group 71"/>
            <p:cNvGrpSpPr>
              <a:grpSpLocks/>
            </p:cNvGrpSpPr>
            <p:nvPr/>
          </p:nvGrpSpPr>
          <p:grpSpPr bwMode="auto">
            <a:xfrm>
              <a:off x="783" y="2419"/>
              <a:ext cx="1900" cy="1555"/>
              <a:chOff x="1728" y="8208"/>
              <a:chExt cx="4752" cy="3888"/>
            </a:xfrm>
          </p:grpSpPr>
          <p:sp>
            <p:nvSpPr>
              <p:cNvPr id="2118" name="Line 72"/>
              <p:cNvSpPr>
                <a:spLocks noChangeShapeType="1"/>
              </p:cNvSpPr>
              <p:nvPr/>
            </p:nvSpPr>
            <p:spPr bwMode="auto">
              <a:xfrm>
                <a:off x="1728" y="9648"/>
                <a:ext cx="0" cy="24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9" name="Line 73"/>
              <p:cNvSpPr>
                <a:spLocks noChangeShapeType="1"/>
              </p:cNvSpPr>
              <p:nvPr/>
            </p:nvSpPr>
            <p:spPr bwMode="auto">
              <a:xfrm>
                <a:off x="1728" y="12096"/>
                <a:ext cx="33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0" name="Line 74"/>
              <p:cNvSpPr>
                <a:spLocks noChangeShapeType="1"/>
              </p:cNvSpPr>
              <p:nvPr/>
            </p:nvSpPr>
            <p:spPr bwMode="auto">
              <a:xfrm flipV="1">
                <a:off x="5040" y="9648"/>
                <a:ext cx="0" cy="24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1" name="Line 75"/>
              <p:cNvSpPr>
                <a:spLocks noChangeShapeType="1"/>
              </p:cNvSpPr>
              <p:nvPr/>
            </p:nvSpPr>
            <p:spPr bwMode="auto">
              <a:xfrm>
                <a:off x="1728" y="9648"/>
                <a:ext cx="331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2" name="Line 76"/>
              <p:cNvSpPr>
                <a:spLocks noChangeShapeType="1"/>
              </p:cNvSpPr>
              <p:nvPr/>
            </p:nvSpPr>
            <p:spPr bwMode="auto">
              <a:xfrm flipV="1">
                <a:off x="1728" y="8208"/>
                <a:ext cx="3888" cy="14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3" name="Line 77"/>
              <p:cNvSpPr>
                <a:spLocks noChangeShapeType="1"/>
              </p:cNvSpPr>
              <p:nvPr/>
            </p:nvSpPr>
            <p:spPr bwMode="auto">
              <a:xfrm flipV="1">
                <a:off x="5040" y="8208"/>
                <a:ext cx="1440" cy="14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4" name="Line 78"/>
              <p:cNvSpPr>
                <a:spLocks noChangeShapeType="1"/>
              </p:cNvSpPr>
              <p:nvPr/>
            </p:nvSpPr>
            <p:spPr bwMode="auto">
              <a:xfrm flipV="1">
                <a:off x="5040" y="8784"/>
                <a:ext cx="1440" cy="331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5" name="Line 79"/>
              <p:cNvSpPr>
                <a:spLocks noChangeShapeType="1"/>
              </p:cNvSpPr>
              <p:nvPr/>
            </p:nvSpPr>
            <p:spPr bwMode="auto">
              <a:xfrm>
                <a:off x="6480" y="8208"/>
                <a:ext cx="0" cy="57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26" name="Line 80"/>
              <p:cNvSpPr>
                <a:spLocks noChangeShapeType="1"/>
              </p:cNvSpPr>
              <p:nvPr/>
            </p:nvSpPr>
            <p:spPr bwMode="auto">
              <a:xfrm>
                <a:off x="5616" y="8208"/>
                <a:ext cx="86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</p:grpSp>
        <p:sp>
          <p:nvSpPr>
            <p:cNvPr id="2081" name="Text Box 81"/>
            <p:cNvSpPr txBox="1">
              <a:spLocks noChangeArrowheads="1"/>
            </p:cNvSpPr>
            <p:nvPr/>
          </p:nvSpPr>
          <p:spPr bwMode="auto">
            <a:xfrm>
              <a:off x="783" y="2993"/>
              <a:ext cx="1324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900" b="1"/>
                <a:t>COMPLIANCE</a:t>
              </a:r>
            </a:p>
            <a:p>
              <a:r>
                <a:rPr lang="en-US" altLang="en-US" sz="825" b="1"/>
                <a:t>+  Perfectionist</a:t>
              </a:r>
            </a:p>
            <a:p>
              <a:r>
                <a:rPr lang="en-US" altLang="en-US" sz="825" b="1"/>
                <a:t>+  Sensitive</a:t>
              </a:r>
            </a:p>
            <a:p>
              <a:r>
                <a:rPr lang="en-US" altLang="en-US" sz="825" b="1"/>
                <a:t>+  Accurate</a:t>
              </a:r>
            </a:p>
            <a:p>
              <a:r>
                <a:rPr lang="en-US" altLang="en-US" sz="825" b="1"/>
                <a:t>+  Persistent</a:t>
              </a:r>
            </a:p>
            <a:p>
              <a:r>
                <a:rPr lang="en-US" altLang="en-US" sz="825" b="1"/>
                <a:t>+  Serious</a:t>
              </a:r>
            </a:p>
            <a:p>
              <a:r>
                <a:rPr lang="en-US" altLang="en-US" sz="825" b="1"/>
                <a:t>+  Needs much info</a:t>
              </a:r>
            </a:p>
            <a:p>
              <a:r>
                <a:rPr lang="en-US" altLang="en-US" sz="825" b="1"/>
                <a:t>+  Orderly</a:t>
              </a:r>
            </a:p>
            <a:p>
              <a:r>
                <a:rPr lang="en-US" altLang="en-US" sz="825" b="1"/>
                <a:t>+  Cautions</a:t>
              </a:r>
            </a:p>
          </p:txBody>
        </p:sp>
        <p:sp>
          <p:nvSpPr>
            <p:cNvPr id="2082" name="Text Box 82"/>
            <p:cNvSpPr txBox="1">
              <a:spLocks noChangeArrowheads="1"/>
            </p:cNvSpPr>
            <p:nvPr/>
          </p:nvSpPr>
          <p:spPr bwMode="auto">
            <a:xfrm>
              <a:off x="1056" y="2128"/>
              <a:ext cx="1680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900"/>
                <a:t>                                              	</a:t>
              </a:r>
              <a:endParaRPr lang="en-US" altLang="en-US" sz="750" b="1"/>
            </a:p>
            <a:p>
              <a:r>
                <a:rPr lang="en-US" altLang="en-US" sz="750" b="1"/>
                <a:t>                      	</a:t>
              </a:r>
            </a:p>
            <a:p>
              <a:r>
                <a:rPr lang="en-US" altLang="en-US" sz="750" b="1"/>
                <a:t>		</a:t>
              </a:r>
            </a:p>
            <a:p>
              <a:r>
                <a:rPr lang="en-US" altLang="en-US" sz="750" b="1"/>
                <a:t>                                 Critical         </a:t>
              </a:r>
            </a:p>
            <a:p>
              <a:r>
                <a:rPr lang="en-US" altLang="en-US" sz="750" b="1"/>
                <a:t>                      Judgmental       </a:t>
              </a:r>
            </a:p>
            <a:p>
              <a:r>
                <a:rPr lang="en-US" altLang="en-US" sz="750" b="1"/>
                <a:t>            Fears criticism       </a:t>
              </a:r>
            </a:p>
            <a:p>
              <a:r>
                <a:rPr lang="en-US" altLang="en-US" sz="750" b="1"/>
                <a:t> Slow to make decisions</a:t>
              </a:r>
            </a:p>
            <a:p>
              <a:r>
                <a:rPr lang="en-US" altLang="en-US" sz="900"/>
                <a:t>           </a:t>
              </a:r>
            </a:p>
          </p:txBody>
        </p:sp>
        <p:grpSp>
          <p:nvGrpSpPr>
            <p:cNvPr id="2083" name="Group 83"/>
            <p:cNvGrpSpPr>
              <a:grpSpLocks/>
            </p:cNvGrpSpPr>
            <p:nvPr/>
          </p:nvGrpSpPr>
          <p:grpSpPr bwMode="auto">
            <a:xfrm>
              <a:off x="3259" y="2995"/>
              <a:ext cx="1383" cy="979"/>
              <a:chOff x="7920" y="9792"/>
              <a:chExt cx="3456" cy="2448"/>
            </a:xfrm>
          </p:grpSpPr>
          <p:sp>
            <p:nvSpPr>
              <p:cNvPr id="2114" name="Line 84"/>
              <p:cNvSpPr>
                <a:spLocks noChangeShapeType="1"/>
              </p:cNvSpPr>
              <p:nvPr/>
            </p:nvSpPr>
            <p:spPr bwMode="auto">
              <a:xfrm>
                <a:off x="7920" y="9792"/>
                <a:ext cx="0" cy="24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5" name="Line 85"/>
              <p:cNvSpPr>
                <a:spLocks noChangeShapeType="1"/>
              </p:cNvSpPr>
              <p:nvPr/>
            </p:nvSpPr>
            <p:spPr bwMode="auto">
              <a:xfrm>
                <a:off x="7920" y="12240"/>
                <a:ext cx="345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6" name="Line 86"/>
              <p:cNvSpPr>
                <a:spLocks noChangeShapeType="1"/>
              </p:cNvSpPr>
              <p:nvPr/>
            </p:nvSpPr>
            <p:spPr bwMode="auto">
              <a:xfrm>
                <a:off x="7920" y="9792"/>
                <a:ext cx="345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  <p:sp>
            <p:nvSpPr>
              <p:cNvPr id="2117" name="Line 87"/>
              <p:cNvSpPr>
                <a:spLocks noChangeShapeType="1"/>
              </p:cNvSpPr>
              <p:nvPr/>
            </p:nvSpPr>
            <p:spPr bwMode="auto">
              <a:xfrm>
                <a:off x="11376" y="9792"/>
                <a:ext cx="0" cy="24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</p:grpSp>
        <p:sp>
          <p:nvSpPr>
            <p:cNvPr id="2084" name="Line 88"/>
            <p:cNvSpPr>
              <a:spLocks noChangeShapeType="1"/>
            </p:cNvSpPr>
            <p:nvPr/>
          </p:nvSpPr>
          <p:spPr bwMode="auto">
            <a:xfrm flipH="1" flipV="1">
              <a:off x="2741" y="2650"/>
              <a:ext cx="518" cy="13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85" name="Line 89"/>
            <p:cNvSpPr>
              <a:spLocks noChangeShapeType="1"/>
            </p:cNvSpPr>
            <p:nvPr/>
          </p:nvSpPr>
          <p:spPr bwMode="auto">
            <a:xfrm flipH="1" flipV="1">
              <a:off x="2741" y="2419"/>
              <a:ext cx="518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86" name="Line 90"/>
            <p:cNvSpPr>
              <a:spLocks noChangeShapeType="1"/>
            </p:cNvSpPr>
            <p:nvPr/>
          </p:nvSpPr>
          <p:spPr bwMode="auto">
            <a:xfrm>
              <a:off x="2741" y="2419"/>
              <a:ext cx="34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87" name="Line 91"/>
            <p:cNvSpPr>
              <a:spLocks noChangeShapeType="1"/>
            </p:cNvSpPr>
            <p:nvPr/>
          </p:nvSpPr>
          <p:spPr bwMode="auto">
            <a:xfrm flipH="1" flipV="1">
              <a:off x="3086" y="2419"/>
              <a:ext cx="1556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88" name="Line 92"/>
            <p:cNvSpPr>
              <a:spLocks noChangeShapeType="1"/>
            </p:cNvSpPr>
            <p:nvPr/>
          </p:nvSpPr>
          <p:spPr bwMode="auto">
            <a:xfrm>
              <a:off x="2741" y="2419"/>
              <a:ext cx="0" cy="23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89" name="Text Box 93"/>
            <p:cNvSpPr txBox="1">
              <a:spLocks noChangeArrowheads="1"/>
            </p:cNvSpPr>
            <p:nvPr/>
          </p:nvSpPr>
          <p:spPr bwMode="auto">
            <a:xfrm>
              <a:off x="3259" y="2993"/>
              <a:ext cx="1383" cy="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900" b="1"/>
                <a:t>STEADINESS</a:t>
              </a:r>
            </a:p>
            <a:p>
              <a:r>
                <a:rPr lang="en-US" altLang="en-US" sz="825" b="1"/>
                <a:t>+  Dependable</a:t>
              </a:r>
            </a:p>
            <a:p>
              <a:r>
                <a:rPr lang="en-US" altLang="en-US" sz="825" b="1"/>
                <a:t>+  Agreeable</a:t>
              </a:r>
            </a:p>
            <a:p>
              <a:r>
                <a:rPr lang="en-US" altLang="en-US" sz="825" b="1"/>
                <a:t>+  Supportive</a:t>
              </a:r>
            </a:p>
            <a:p>
              <a:r>
                <a:rPr lang="en-US" altLang="en-US" sz="825" b="1"/>
                <a:t>+  Accepts change slowly</a:t>
              </a:r>
            </a:p>
            <a:p>
              <a:r>
                <a:rPr lang="en-US" altLang="en-US" sz="825" b="1"/>
                <a:t>+  Contented</a:t>
              </a:r>
            </a:p>
            <a:p>
              <a:r>
                <a:rPr lang="en-US" altLang="en-US" sz="825" b="1"/>
                <a:t>+  Calm</a:t>
              </a:r>
            </a:p>
            <a:p>
              <a:r>
                <a:rPr lang="en-US" altLang="en-US" sz="825" b="1"/>
                <a:t>+  Amiable</a:t>
              </a:r>
            </a:p>
            <a:p>
              <a:r>
                <a:rPr lang="en-US" altLang="en-US" sz="825" b="1"/>
                <a:t>+  Reserved</a:t>
              </a:r>
            </a:p>
          </p:txBody>
        </p:sp>
        <p:sp>
          <p:nvSpPr>
            <p:cNvPr id="2090" name="Text Box 94"/>
            <p:cNvSpPr txBox="1">
              <a:spLocks noChangeArrowheads="1"/>
            </p:cNvSpPr>
            <p:nvPr/>
          </p:nvSpPr>
          <p:spPr bwMode="auto">
            <a:xfrm>
              <a:off x="2611" y="2371"/>
              <a:ext cx="1901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n-US" altLang="en-US" sz="900"/>
                <a:t>     </a:t>
              </a:r>
              <a:r>
                <a:rPr lang="en-US" altLang="en-US" sz="750" b="1"/>
                <a:t>Unsure</a:t>
              </a:r>
            </a:p>
            <a:p>
              <a:r>
                <a:rPr lang="en-US" altLang="en-US" sz="750" b="1"/>
                <a:t>           Insecure</a:t>
              </a:r>
            </a:p>
            <a:p>
              <a:r>
                <a:rPr lang="en-US" altLang="en-US" sz="750" b="1"/>
                <a:t>                  Awkward</a:t>
              </a:r>
            </a:p>
            <a:p>
              <a:r>
                <a:rPr lang="en-US" altLang="en-US" sz="750" b="1"/>
                <a:t>                        Possessive</a:t>
              </a:r>
            </a:p>
            <a:p>
              <a:r>
                <a:rPr lang="en-US" altLang="en-US" sz="750" b="1"/>
                <a:t>                                  Conforming</a:t>
              </a:r>
            </a:p>
            <a:p>
              <a:r>
                <a:rPr lang="en-US" altLang="en-US" sz="750" b="1"/>
                <a:t>                                        Wishy-Washy</a:t>
              </a:r>
            </a:p>
            <a:p>
              <a:endParaRPr lang="en-US" altLang="en-US" sz="750"/>
            </a:p>
          </p:txBody>
        </p:sp>
        <p:sp>
          <p:nvSpPr>
            <p:cNvPr id="2091" name="Text Box 95"/>
            <p:cNvSpPr txBox="1">
              <a:spLocks noChangeArrowheads="1"/>
            </p:cNvSpPr>
            <p:nvPr/>
          </p:nvSpPr>
          <p:spPr bwMode="auto">
            <a:xfrm>
              <a:off x="2165" y="1959"/>
              <a:ext cx="1094" cy="345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1125" b="1"/>
                <a:t>STYLE</a:t>
              </a:r>
            </a:p>
            <a:p>
              <a:pPr algn="ctr"/>
              <a:r>
                <a:rPr lang="en-US" altLang="en-US" sz="1125" b="1"/>
                <a:t>FLEXIBILITY</a:t>
              </a:r>
              <a:endParaRPr lang="en-US" altLang="en-US" sz="900" b="1"/>
            </a:p>
          </p:txBody>
        </p:sp>
        <p:sp>
          <p:nvSpPr>
            <p:cNvPr id="2092" name="Text Box 96"/>
            <p:cNvSpPr txBox="1">
              <a:spLocks noChangeArrowheads="1"/>
            </p:cNvSpPr>
            <p:nvPr/>
          </p:nvSpPr>
          <p:spPr bwMode="auto">
            <a:xfrm>
              <a:off x="2016" y="4042"/>
              <a:ext cx="129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ts val="225"/>
                </a:spcBef>
              </a:pPr>
              <a:r>
                <a:rPr lang="en-US" altLang="en-US" sz="1000" b="1" dirty="0"/>
                <a:t>RESPONSIVENESS</a:t>
              </a:r>
            </a:p>
          </p:txBody>
        </p:sp>
        <p:sp>
          <p:nvSpPr>
            <p:cNvPr id="2093" name="Rectangle 97"/>
            <p:cNvSpPr>
              <a:spLocks noChangeArrowheads="1"/>
            </p:cNvSpPr>
            <p:nvPr/>
          </p:nvSpPr>
          <p:spPr bwMode="auto">
            <a:xfrm rot="5400000">
              <a:off x="1143" y="3635"/>
              <a:ext cx="230" cy="9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n-US" altLang="en-US" sz="1013"/>
            </a:p>
          </p:txBody>
        </p:sp>
        <p:sp>
          <p:nvSpPr>
            <p:cNvPr id="2094" name="Line 98"/>
            <p:cNvSpPr>
              <a:spLocks noChangeShapeType="1"/>
            </p:cNvSpPr>
            <p:nvPr/>
          </p:nvSpPr>
          <p:spPr bwMode="auto">
            <a:xfrm>
              <a:off x="783" y="4147"/>
              <a:ext cx="9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095" name="Text Box 99"/>
            <p:cNvSpPr txBox="1">
              <a:spLocks noChangeArrowheads="1"/>
            </p:cNvSpPr>
            <p:nvPr/>
          </p:nvSpPr>
          <p:spPr bwMode="auto">
            <a:xfrm>
              <a:off x="783" y="4000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750" b="1"/>
                <a:t>Low</a:t>
              </a:r>
            </a:p>
            <a:p>
              <a:pPr algn="ctr"/>
              <a:r>
                <a:rPr lang="en-US" altLang="en-US" sz="750" b="1"/>
                <a:t>Task Oriented</a:t>
              </a:r>
              <a:endParaRPr lang="en-US" altLang="en-US" sz="750"/>
            </a:p>
          </p:txBody>
        </p:sp>
        <p:grpSp>
          <p:nvGrpSpPr>
            <p:cNvPr id="2096" name="Group 100"/>
            <p:cNvGrpSpPr>
              <a:grpSpLocks/>
            </p:cNvGrpSpPr>
            <p:nvPr/>
          </p:nvGrpSpPr>
          <p:grpSpPr bwMode="auto">
            <a:xfrm>
              <a:off x="3662" y="4032"/>
              <a:ext cx="980" cy="230"/>
              <a:chOff x="8928" y="12384"/>
              <a:chExt cx="2448" cy="576"/>
            </a:xfrm>
          </p:grpSpPr>
          <p:sp>
            <p:nvSpPr>
              <p:cNvPr id="2112" name="Rectangle 101"/>
              <p:cNvSpPr>
                <a:spLocks noChangeArrowheads="1"/>
              </p:cNvSpPr>
              <p:nvPr/>
            </p:nvSpPr>
            <p:spPr bwMode="auto">
              <a:xfrm rot="5400000">
                <a:off x="9864" y="11448"/>
                <a:ext cx="576" cy="2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 sz="1013"/>
              </a:p>
            </p:txBody>
          </p:sp>
          <p:sp>
            <p:nvSpPr>
              <p:cNvPr id="2113" name="Line 102"/>
              <p:cNvSpPr>
                <a:spLocks noChangeShapeType="1"/>
              </p:cNvSpPr>
              <p:nvPr/>
            </p:nvSpPr>
            <p:spPr bwMode="auto">
              <a:xfrm>
                <a:off x="8928" y="12672"/>
                <a:ext cx="244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</p:grpSp>
        <p:sp>
          <p:nvSpPr>
            <p:cNvPr id="2097" name="Text Box 103"/>
            <p:cNvSpPr txBox="1">
              <a:spLocks noChangeArrowheads="1"/>
            </p:cNvSpPr>
            <p:nvPr/>
          </p:nvSpPr>
          <p:spPr bwMode="auto">
            <a:xfrm>
              <a:off x="3662" y="4008"/>
              <a:ext cx="9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750" b="1"/>
                <a:t>High</a:t>
              </a:r>
            </a:p>
            <a:p>
              <a:pPr algn="ctr"/>
              <a:r>
                <a:rPr lang="en-US" altLang="en-US" sz="750" b="1"/>
                <a:t>Relationship Oriented</a:t>
              </a:r>
              <a:endParaRPr lang="en-US" altLang="en-US" sz="750"/>
            </a:p>
          </p:txBody>
        </p:sp>
        <p:sp>
          <p:nvSpPr>
            <p:cNvPr id="2098" name="Line 104"/>
            <p:cNvSpPr>
              <a:spLocks noChangeShapeType="1"/>
            </p:cNvSpPr>
            <p:nvPr/>
          </p:nvSpPr>
          <p:spPr bwMode="auto">
            <a:xfrm>
              <a:off x="3218" y="4147"/>
              <a:ext cx="3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grpSp>
          <p:nvGrpSpPr>
            <p:cNvPr id="2099" name="Group 105"/>
            <p:cNvGrpSpPr>
              <a:grpSpLocks/>
            </p:cNvGrpSpPr>
            <p:nvPr/>
          </p:nvGrpSpPr>
          <p:grpSpPr bwMode="auto">
            <a:xfrm rot="-5400000">
              <a:off x="204" y="3459"/>
              <a:ext cx="754" cy="288"/>
              <a:chOff x="2860" y="12960"/>
              <a:chExt cx="2468" cy="576"/>
            </a:xfrm>
          </p:grpSpPr>
          <p:sp>
            <p:nvSpPr>
              <p:cNvPr id="2110" name="Rectangle 106"/>
              <p:cNvSpPr>
                <a:spLocks noChangeArrowheads="1"/>
              </p:cNvSpPr>
              <p:nvPr/>
            </p:nvSpPr>
            <p:spPr bwMode="auto">
              <a:xfrm rot="5400000">
                <a:off x="3816" y="12024"/>
                <a:ext cx="576" cy="2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 sz="1013"/>
              </a:p>
            </p:txBody>
          </p:sp>
          <p:sp>
            <p:nvSpPr>
              <p:cNvPr id="2111" name="Line 107"/>
              <p:cNvSpPr>
                <a:spLocks noChangeShapeType="1"/>
              </p:cNvSpPr>
              <p:nvPr/>
            </p:nvSpPr>
            <p:spPr bwMode="auto">
              <a:xfrm>
                <a:off x="2860" y="13248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</p:grpSp>
        <p:sp>
          <p:nvSpPr>
            <p:cNvPr id="2100" name="Line 108"/>
            <p:cNvSpPr>
              <a:spLocks noChangeShapeType="1"/>
            </p:cNvSpPr>
            <p:nvPr/>
          </p:nvSpPr>
          <p:spPr bwMode="auto">
            <a:xfrm rot="10794032">
              <a:off x="1819" y="4147"/>
              <a:ext cx="3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101" name="Text Box 109"/>
            <p:cNvSpPr txBox="1">
              <a:spLocks noChangeArrowheads="1"/>
            </p:cNvSpPr>
            <p:nvPr/>
          </p:nvSpPr>
          <p:spPr bwMode="auto">
            <a:xfrm rot="-5400000">
              <a:off x="210" y="3454"/>
              <a:ext cx="75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900" b="1"/>
                <a:t>Ask</a:t>
              </a:r>
            </a:p>
            <a:p>
              <a:pPr algn="ctr"/>
              <a:r>
                <a:rPr lang="en-US" altLang="en-US" sz="900" b="1"/>
                <a:t>Slower Pace</a:t>
              </a:r>
            </a:p>
          </p:txBody>
        </p:sp>
        <p:grpSp>
          <p:nvGrpSpPr>
            <p:cNvPr id="2102" name="Group 110"/>
            <p:cNvGrpSpPr>
              <a:grpSpLocks/>
            </p:cNvGrpSpPr>
            <p:nvPr/>
          </p:nvGrpSpPr>
          <p:grpSpPr bwMode="auto">
            <a:xfrm rot="-5400000">
              <a:off x="206" y="519"/>
              <a:ext cx="749" cy="288"/>
              <a:chOff x="2880" y="12960"/>
              <a:chExt cx="2448" cy="576"/>
            </a:xfrm>
          </p:grpSpPr>
          <p:sp>
            <p:nvSpPr>
              <p:cNvPr id="2108" name="Rectangle 111"/>
              <p:cNvSpPr>
                <a:spLocks noChangeArrowheads="1"/>
              </p:cNvSpPr>
              <p:nvPr/>
            </p:nvSpPr>
            <p:spPr bwMode="auto">
              <a:xfrm rot="5400000">
                <a:off x="3816" y="12024"/>
                <a:ext cx="576" cy="24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/>
                <a:endParaRPr lang="en-US" altLang="en-US" sz="1013"/>
              </a:p>
            </p:txBody>
          </p:sp>
          <p:sp>
            <p:nvSpPr>
              <p:cNvPr id="2109" name="Line 112"/>
              <p:cNvSpPr>
                <a:spLocks noChangeShapeType="1"/>
              </p:cNvSpPr>
              <p:nvPr/>
            </p:nvSpPr>
            <p:spPr bwMode="auto">
              <a:xfrm>
                <a:off x="2880" y="13248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013"/>
              </a:p>
            </p:txBody>
          </p:sp>
        </p:grpSp>
        <p:sp>
          <p:nvSpPr>
            <p:cNvPr id="2103" name="Text Box 113"/>
            <p:cNvSpPr txBox="1">
              <a:spLocks noChangeArrowheads="1"/>
            </p:cNvSpPr>
            <p:nvPr/>
          </p:nvSpPr>
          <p:spPr bwMode="auto">
            <a:xfrm rot="-5400000">
              <a:off x="213" y="496"/>
              <a:ext cx="75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900" b="1"/>
                <a:t>Tell</a:t>
              </a:r>
            </a:p>
            <a:p>
              <a:pPr algn="ctr"/>
              <a:r>
                <a:rPr lang="en-US" altLang="en-US" sz="900" b="1"/>
                <a:t>Fast Pace</a:t>
              </a:r>
              <a:endParaRPr lang="en-US" altLang="en-US" sz="900"/>
            </a:p>
          </p:txBody>
        </p:sp>
        <p:sp>
          <p:nvSpPr>
            <p:cNvPr id="2104" name="Text Box 114"/>
            <p:cNvSpPr txBox="1">
              <a:spLocks noChangeArrowheads="1"/>
            </p:cNvSpPr>
            <p:nvPr/>
          </p:nvSpPr>
          <p:spPr bwMode="auto">
            <a:xfrm rot="-5400000">
              <a:off x="-20" y="2020"/>
              <a:ext cx="1161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/>
              <a:r>
                <a:rPr lang="en-US" altLang="en-US" sz="1000" b="1" dirty="0">
                  <a:solidFill>
                    <a:srgbClr val="000000"/>
                  </a:solidFill>
                </a:rPr>
                <a:t>ASSERTIVENESS</a:t>
              </a:r>
            </a:p>
          </p:txBody>
        </p:sp>
        <p:sp>
          <p:nvSpPr>
            <p:cNvPr id="2105" name="Line 115"/>
            <p:cNvSpPr>
              <a:spLocks noChangeShapeType="1"/>
            </p:cNvSpPr>
            <p:nvPr/>
          </p:nvSpPr>
          <p:spPr bwMode="auto">
            <a:xfrm rot="10800000">
              <a:off x="552" y="1095"/>
              <a:ext cx="0" cy="4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106" name="Line 116"/>
            <p:cNvSpPr>
              <a:spLocks noChangeShapeType="1"/>
            </p:cNvSpPr>
            <p:nvPr/>
          </p:nvSpPr>
          <p:spPr bwMode="auto">
            <a:xfrm rot="-5">
              <a:off x="552" y="2649"/>
              <a:ext cx="1" cy="5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013"/>
            </a:p>
          </p:txBody>
        </p:sp>
        <p:sp>
          <p:nvSpPr>
            <p:cNvPr id="2107" name="Text Box 117"/>
            <p:cNvSpPr txBox="1">
              <a:spLocks noChangeArrowheads="1"/>
            </p:cNvSpPr>
            <p:nvPr/>
          </p:nvSpPr>
          <p:spPr bwMode="auto">
            <a:xfrm>
              <a:off x="920" y="1952"/>
              <a:ext cx="72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1013"/>
            </a:p>
          </p:txBody>
        </p:sp>
      </p:grpSp>
      <p:sp>
        <p:nvSpPr>
          <p:cNvPr id="2054" name="Rectangle 76"/>
          <p:cNvSpPr>
            <a:spLocks noChangeArrowheads="1"/>
          </p:cNvSpPr>
          <p:nvPr/>
        </p:nvSpPr>
        <p:spPr bwMode="auto">
          <a:xfrm>
            <a:off x="4457700" y="2800350"/>
            <a:ext cx="50847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750" b="1"/>
              <a:t>Stuffy</a:t>
            </a:r>
            <a:endParaRPr lang="en-US" altLang="en-US" sz="750"/>
          </a:p>
        </p:txBody>
      </p:sp>
      <p:sp>
        <p:nvSpPr>
          <p:cNvPr id="2055" name="Rectangle 77"/>
          <p:cNvSpPr>
            <a:spLocks noChangeArrowheads="1"/>
          </p:cNvSpPr>
          <p:nvPr/>
        </p:nvSpPr>
        <p:spPr bwMode="auto">
          <a:xfrm>
            <a:off x="4229100" y="1657350"/>
            <a:ext cx="1143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750" b="1"/>
              <a:t>Tough</a:t>
            </a:r>
          </a:p>
          <a:p>
            <a:pPr eaLnBrk="1" hangingPunct="1"/>
            <a:r>
              <a:rPr lang="en-US" altLang="en-US" sz="750" b="1"/>
              <a:t>       Harsh</a:t>
            </a:r>
            <a:endParaRPr lang="en-US" altLang="en-US" sz="750"/>
          </a:p>
        </p:txBody>
      </p:sp>
    </p:spTree>
    <p:extLst>
      <p:ext uri="{BB962C8B-B14F-4D97-AF65-F5344CB8AC3E}">
        <p14:creationId xmlns:p14="http://schemas.microsoft.com/office/powerpoint/2010/main" val="15598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501645" y="712030"/>
            <a:ext cx="8229600" cy="602817"/>
          </a:xfrm>
        </p:spPr>
        <p:txBody>
          <a:bodyPr>
            <a:normAutofit/>
          </a:bodyPr>
          <a:lstStyle/>
          <a:p>
            <a:r>
              <a:rPr lang="en-US" altLang="en-US" sz="2700" dirty="0" smtClean="0"/>
              <a:t>Sales Example</a:t>
            </a:r>
            <a:endParaRPr lang="en-US" altLang="en-US" sz="2700" dirty="0"/>
          </a:p>
        </p:txBody>
      </p:sp>
      <p:sp>
        <p:nvSpPr>
          <p:cNvPr id="27651" name="Text Placeholder 4"/>
          <p:cNvSpPr>
            <a:spLocks noGrp="1"/>
          </p:cNvSpPr>
          <p:nvPr>
            <p:ph idx="1"/>
          </p:nvPr>
        </p:nvSpPr>
        <p:spPr>
          <a:xfrm>
            <a:off x="457200" y="1622680"/>
            <a:ext cx="8229600" cy="3057670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100" dirty="0"/>
          </a:p>
        </p:txBody>
      </p:sp>
      <p:sp>
        <p:nvSpPr>
          <p:cNvPr id="31748" name="Content Placeholder 5"/>
          <p:cNvSpPr>
            <a:spLocks noGrp="1"/>
          </p:cNvSpPr>
          <p:nvPr>
            <p:ph sz="half" idx="4294967295"/>
          </p:nvPr>
        </p:nvSpPr>
        <p:spPr>
          <a:xfrm>
            <a:off x="542930" y="1666083"/>
            <a:ext cx="4040188" cy="2963862"/>
          </a:xfrm>
        </p:spPr>
        <p:txBody>
          <a:bodyPr>
            <a:normAutofit fontScale="92500" lnSpcReduction="1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Enjoy the Hunt as well as the Kill</a:t>
            </a:r>
          </a:p>
          <a:p>
            <a:r>
              <a:rPr lang="en-US" altLang="en-US" dirty="0" smtClean="0"/>
              <a:t>Responsible only for Themselves</a:t>
            </a:r>
          </a:p>
          <a:p>
            <a:r>
              <a:rPr lang="en-US" altLang="en-US" dirty="0" smtClean="0"/>
              <a:t>Drive</a:t>
            </a:r>
          </a:p>
          <a:p>
            <a:r>
              <a:rPr lang="en-US" altLang="en-US" dirty="0" smtClean="0"/>
              <a:t>Competitive</a:t>
            </a:r>
          </a:p>
          <a:p>
            <a:r>
              <a:rPr lang="en-US" altLang="en-US" dirty="0" smtClean="0"/>
              <a:t>Find New Business</a:t>
            </a:r>
          </a:p>
        </p:txBody>
      </p:sp>
      <p:sp>
        <p:nvSpPr>
          <p:cNvPr id="27653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616445" y="1400972"/>
            <a:ext cx="4041775" cy="48101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100" b="1" dirty="0"/>
              <a:t>Farmers</a:t>
            </a:r>
          </a:p>
        </p:txBody>
      </p:sp>
      <p:sp>
        <p:nvSpPr>
          <p:cNvPr id="31750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1630363"/>
            <a:ext cx="4041775" cy="2963862"/>
          </a:xfrm>
        </p:spPr>
        <p:txBody>
          <a:bodyPr>
            <a:normAutofit fontScale="92500" lnSpcReduction="1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Grow and Nurture Existing Accounts</a:t>
            </a:r>
          </a:p>
          <a:p>
            <a:r>
              <a:rPr lang="en-US" altLang="en-US" dirty="0" smtClean="0"/>
              <a:t>Take Direction Well</a:t>
            </a:r>
          </a:p>
          <a:p>
            <a:r>
              <a:rPr lang="en-US" altLang="en-US" dirty="0" smtClean="0"/>
              <a:t>Steady, Dependable</a:t>
            </a:r>
          </a:p>
          <a:p>
            <a:r>
              <a:rPr lang="en-US" altLang="en-US" dirty="0" smtClean="0"/>
              <a:t>Hard for Competition to Unseat Them</a:t>
            </a:r>
          </a:p>
          <a:p>
            <a:r>
              <a:rPr lang="en-US" altLang="en-US" dirty="0" smtClean="0"/>
              <a:t>Keep Existing Business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57350" y="1379143"/>
            <a:ext cx="120097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smtClean="0"/>
              <a:t>Hunters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43828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17805</TotalTime>
  <Words>871</Words>
  <Application>Microsoft Office PowerPoint</Application>
  <PresentationFormat>On-screen Show (16:9)</PresentationFormat>
  <Paragraphs>235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Albertus Medium</vt:lpstr>
      <vt:lpstr>Albertus MT</vt:lpstr>
      <vt:lpstr>Arial</vt:lpstr>
      <vt:lpstr>Calibri</vt:lpstr>
      <vt:lpstr>Verdana</vt:lpstr>
      <vt:lpstr>Wingdings</vt:lpstr>
      <vt:lpstr>Office Theme</vt:lpstr>
      <vt:lpstr>Picture</vt:lpstr>
      <vt:lpstr> CAREER PLANNING &amp; GROWTH  Christian Engineering Leadership Membership Development February 1, 2021  Norm Clark, Ph.D. Instructional Associate Professor </vt:lpstr>
      <vt:lpstr>Agenda</vt:lpstr>
      <vt:lpstr>What Do You Want To Be When You Grow Up?</vt:lpstr>
      <vt:lpstr>Take Personal Responsibility</vt:lpstr>
      <vt:lpstr>It’s NOT ALL About Money</vt:lpstr>
      <vt:lpstr>Assessment Tools</vt:lpstr>
      <vt:lpstr>Behavioral Assessment </vt:lpstr>
      <vt:lpstr>PowerPoint Presentation</vt:lpstr>
      <vt:lpstr>Sales Example</vt:lpstr>
      <vt:lpstr>Can You Make a Farmer a Hunter?</vt:lpstr>
      <vt:lpstr>Competency Assessment</vt:lpstr>
      <vt:lpstr>Ways to Use Competencies to  Drive Performance</vt:lpstr>
      <vt:lpstr>Competencies</vt:lpstr>
      <vt:lpstr>Exercise</vt:lpstr>
      <vt:lpstr>Build More Than Your Resume</vt:lpstr>
      <vt:lpstr>Action Plan</vt:lpstr>
      <vt:lpstr>Questions? Comments…. Thank you!!  http://id.tamu.edu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Gardner</dc:creator>
  <cp:lastModifiedBy>Clark Jr, Norman L</cp:lastModifiedBy>
  <cp:revision>438</cp:revision>
  <cp:lastPrinted>2018-06-29T16:09:09Z</cp:lastPrinted>
  <dcterms:created xsi:type="dcterms:W3CDTF">2013-06-18T16:37:55Z</dcterms:created>
  <dcterms:modified xsi:type="dcterms:W3CDTF">2021-01-31T22:23:51Z</dcterms:modified>
</cp:coreProperties>
</file>